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8" r:id="rId13"/>
    <p:sldId id="271" r:id="rId14"/>
    <p:sldId id="269" r:id="rId15"/>
    <p:sldId id="272" r:id="rId16"/>
    <p:sldId id="273" r:id="rId17"/>
    <p:sldId id="267" r:id="rId18"/>
    <p:sldId id="270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378333B-AA74-453F-BCCF-1F2D2B532FF6}">
          <p14:sldIdLst>
            <p14:sldId id="256"/>
          </p14:sldIdLst>
        </p14:section>
        <p14:section name="Key Areas For Analysis" id="{CB6F1CC2-34F4-4EDF-A635-81BF8589EEBB}">
          <p14:sldIdLst>
            <p14:sldId id="257"/>
            <p14:sldId id="258"/>
            <p14:sldId id="262"/>
            <p14:sldId id="259"/>
            <p14:sldId id="260"/>
            <p14:sldId id="261"/>
            <p14:sldId id="263"/>
            <p14:sldId id="264"/>
            <p14:sldId id="265"/>
            <p14:sldId id="266"/>
            <p14:sldId id="268"/>
            <p14:sldId id="271"/>
            <p14:sldId id="269"/>
            <p14:sldId id="272"/>
            <p14:sldId id="273"/>
            <p14:sldId id="267"/>
            <p14:sldId id="270"/>
            <p14:sldId id="274"/>
            <p14:sldId id="275"/>
            <p14:sldId id="276"/>
          </p14:sldIdLst>
        </p14:section>
        <p14:section name="Key Findings and Recommendations" id="{1F65D73F-B020-4302-919A-F9C0AEB44A85}">
          <p14:sldIdLst>
            <p14:sldId id="277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ABE59-5FB0-416D-AA29-B01405DE3BAC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2AF0A-CE7E-4023-B6EA-D8E385C1D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408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ABE59-5FB0-416D-AA29-B01405DE3BAC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2AF0A-CE7E-4023-B6EA-D8E385C1D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267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ABE59-5FB0-416D-AA29-B01405DE3BAC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2AF0A-CE7E-4023-B6EA-D8E385C1D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245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ABE59-5FB0-416D-AA29-B01405DE3BAC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2AF0A-CE7E-4023-B6EA-D8E385C1D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693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ABE59-5FB0-416D-AA29-B01405DE3BAC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2AF0A-CE7E-4023-B6EA-D8E385C1D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044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ABE59-5FB0-416D-AA29-B01405DE3BAC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2AF0A-CE7E-4023-B6EA-D8E385C1D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90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ABE59-5FB0-416D-AA29-B01405DE3BAC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2AF0A-CE7E-4023-B6EA-D8E385C1D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51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ABE59-5FB0-416D-AA29-B01405DE3BAC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2AF0A-CE7E-4023-B6EA-D8E385C1D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073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ABE59-5FB0-416D-AA29-B01405DE3BAC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2AF0A-CE7E-4023-B6EA-D8E385C1D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163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ABE59-5FB0-416D-AA29-B01405DE3BAC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2AF0A-CE7E-4023-B6EA-D8E385C1D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322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ABE59-5FB0-416D-AA29-B01405DE3BAC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2AF0A-CE7E-4023-B6EA-D8E385C1D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538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ABE59-5FB0-416D-AA29-B01405DE3BAC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F2AF0A-CE7E-4023-B6EA-D8E385C1D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93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2892" y="2116183"/>
            <a:ext cx="9191897" cy="189411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081"/>
            <a:ext cx="12192000" cy="690508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6" name="Rectangle 5"/>
          <p:cNvSpPr/>
          <p:nvPr/>
        </p:nvSpPr>
        <p:spPr>
          <a:xfrm>
            <a:off x="1314995" y="2592977"/>
            <a:ext cx="9239794" cy="1894114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chemeClr val="accent2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4996" y="2116183"/>
            <a:ext cx="9353004" cy="1894114"/>
          </a:xfrm>
        </p:spPr>
        <p:txBody>
          <a:bodyPr/>
          <a:lstStyle/>
          <a:p>
            <a:r>
              <a:rPr lang="en-US" b="1" dirty="0" smtClean="0"/>
              <a:t>Pizza Sales Analysis Report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22968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384" y="-26125"/>
            <a:ext cx="2031730" cy="17373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206" y="1458687"/>
            <a:ext cx="2381794" cy="20367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767" y="0"/>
            <a:ext cx="2861233" cy="24466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-26125"/>
            <a:ext cx="12192000" cy="70315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Monthly Trend For Total Orders </a:t>
            </a:r>
            <a:endParaRPr lang="en-US" b="1" u="sng" dirty="0"/>
          </a:p>
        </p:txBody>
      </p:sp>
      <p:pic>
        <p:nvPicPr>
          <p:cNvPr id="10" name="Content Placeholder 9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838065"/>
            <a:ext cx="4274613" cy="2241566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838199" y="4079631"/>
            <a:ext cx="1865813" cy="26048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6283" y="3495390"/>
            <a:ext cx="4412375" cy="270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10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384" y="-26125"/>
            <a:ext cx="2031730" cy="1737360"/>
          </a:xfrm>
          <a:prstGeom prst="rect">
            <a:avLst/>
          </a:prstGeom>
          <a:noFill/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206" y="1458687"/>
            <a:ext cx="2381794" cy="2036704"/>
          </a:xfrm>
          <a:prstGeom prst="rect">
            <a:avLst/>
          </a:prstGeom>
          <a:noFill/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767" y="0"/>
            <a:ext cx="2861233" cy="2446679"/>
          </a:xfrm>
          <a:prstGeom prst="rect">
            <a:avLst/>
          </a:prstGeom>
          <a:noFill/>
          <a:effectLst/>
        </p:spPr>
      </p:pic>
      <p:sp>
        <p:nvSpPr>
          <p:cNvPr id="9" name="Rectangle 8"/>
          <p:cNvSpPr/>
          <p:nvPr/>
        </p:nvSpPr>
        <p:spPr>
          <a:xfrm>
            <a:off x="0" y="-26125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Quarterly Trend For Total Orders</a:t>
            </a:r>
            <a:endParaRPr lang="en-US" b="1" u="sng" dirty="0"/>
          </a:p>
        </p:txBody>
      </p:sp>
      <p:pic>
        <p:nvPicPr>
          <p:cNvPr id="10" name="Content Placeholder 9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57800"/>
            <a:ext cx="4468794" cy="2082679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838200" y="4215743"/>
            <a:ext cx="2557038" cy="16926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6433" y="3332535"/>
            <a:ext cx="4425072" cy="275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66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384" y="-26125"/>
            <a:ext cx="2031730" cy="1737360"/>
          </a:xfrm>
          <a:prstGeom prst="rect">
            <a:avLst/>
          </a:prstGeom>
          <a:noFill/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206" y="1458687"/>
            <a:ext cx="2381794" cy="2036704"/>
          </a:xfrm>
          <a:prstGeom prst="rect">
            <a:avLst/>
          </a:prstGeom>
          <a:noFill/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767" y="0"/>
            <a:ext cx="2861233" cy="2446679"/>
          </a:xfrm>
          <a:prstGeom prst="rect">
            <a:avLst/>
          </a:prstGeom>
          <a:noFill/>
          <a:effectLst/>
        </p:spPr>
      </p:pic>
      <p:sp>
        <p:nvSpPr>
          <p:cNvPr id="9" name="Rectangle 8"/>
          <p:cNvSpPr/>
          <p:nvPr/>
        </p:nvSpPr>
        <p:spPr>
          <a:xfrm>
            <a:off x="0" y="-26125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Percentage of Sales by Category</a:t>
            </a:r>
            <a:endParaRPr lang="en-US" b="1" u="sng" dirty="0"/>
          </a:p>
        </p:txBody>
      </p:sp>
      <p:pic>
        <p:nvPicPr>
          <p:cNvPr id="19" name="Content Placeholder 18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458687"/>
            <a:ext cx="5944430" cy="3648584"/>
          </a:xfrm>
          <a:prstGeom prst="rect">
            <a:avLst/>
          </a:prstGeom>
        </p:spPr>
      </p:pic>
      <p:pic>
        <p:nvPicPr>
          <p:cNvPr id="20" name="Picture 19"/>
          <p:cNvPicPr/>
          <p:nvPr/>
        </p:nvPicPr>
        <p:blipFill>
          <a:blip r:embed="rId4"/>
          <a:stretch>
            <a:fillRect/>
          </a:stretch>
        </p:blipFill>
        <p:spPr>
          <a:xfrm>
            <a:off x="1136186" y="5309419"/>
            <a:ext cx="2170154" cy="126696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8921" y="3616663"/>
            <a:ext cx="4923692" cy="309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54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384" y="-26125"/>
            <a:ext cx="2031730" cy="1737360"/>
          </a:xfrm>
          <a:prstGeom prst="rect">
            <a:avLst/>
          </a:prstGeom>
          <a:noFill/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206" y="1458687"/>
            <a:ext cx="2381794" cy="2036704"/>
          </a:xfrm>
          <a:prstGeom prst="rect">
            <a:avLst/>
          </a:prstGeom>
          <a:noFill/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767" y="0"/>
            <a:ext cx="2861233" cy="2446679"/>
          </a:xfrm>
          <a:prstGeom prst="rect">
            <a:avLst/>
          </a:prstGeom>
          <a:noFill/>
          <a:effectLst/>
        </p:spPr>
      </p:pic>
      <p:sp>
        <p:nvSpPr>
          <p:cNvPr id="9" name="Rectangle 8"/>
          <p:cNvSpPr/>
          <p:nvPr/>
        </p:nvSpPr>
        <p:spPr>
          <a:xfrm>
            <a:off x="0" y="-26125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Percentage of Sales by Size</a:t>
            </a:r>
            <a:endParaRPr lang="en-US" b="1" u="sng" dirty="0"/>
          </a:p>
        </p:txBody>
      </p:sp>
      <p:pic>
        <p:nvPicPr>
          <p:cNvPr id="10" name="Content Placeholder 9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51337"/>
            <a:ext cx="5334744" cy="3505689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1144465" y="5545936"/>
            <a:ext cx="1181100" cy="106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568" y="3711466"/>
            <a:ext cx="4801807" cy="290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384" y="-26125"/>
            <a:ext cx="2031730" cy="1737360"/>
          </a:xfrm>
          <a:prstGeom prst="rect">
            <a:avLst/>
          </a:prstGeom>
          <a:noFill/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206" y="1458687"/>
            <a:ext cx="2381794" cy="2036704"/>
          </a:xfrm>
          <a:prstGeom prst="rect">
            <a:avLst/>
          </a:prstGeom>
          <a:noFill/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767" y="0"/>
            <a:ext cx="2861233" cy="2446679"/>
          </a:xfrm>
          <a:prstGeom prst="rect">
            <a:avLst/>
          </a:prstGeom>
          <a:noFill/>
          <a:effectLst/>
        </p:spPr>
      </p:pic>
      <p:sp>
        <p:nvSpPr>
          <p:cNvPr id="9" name="Rectangle 8"/>
          <p:cNvSpPr/>
          <p:nvPr/>
        </p:nvSpPr>
        <p:spPr>
          <a:xfrm>
            <a:off x="0" y="-26125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Total Pizzas Sold by Pizza Category</a:t>
            </a:r>
            <a:endParaRPr lang="en-US" b="1" u="sng" dirty="0"/>
          </a:p>
        </p:txBody>
      </p:sp>
      <p:pic>
        <p:nvPicPr>
          <p:cNvPr id="10" name="Content Placeholder 9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5952" y="1844425"/>
            <a:ext cx="5718923" cy="2714512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1114561" y="4892039"/>
            <a:ext cx="2827088" cy="15871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0947" y="3649128"/>
            <a:ext cx="5269301" cy="295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22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384" y="-26125"/>
            <a:ext cx="2031730" cy="1737360"/>
          </a:xfrm>
          <a:prstGeom prst="rect">
            <a:avLst/>
          </a:prstGeom>
          <a:noFill/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206" y="1458687"/>
            <a:ext cx="2381794" cy="2036704"/>
          </a:xfrm>
          <a:prstGeom prst="rect">
            <a:avLst/>
          </a:prstGeom>
          <a:noFill/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767" y="0"/>
            <a:ext cx="2861233" cy="2446679"/>
          </a:xfrm>
          <a:prstGeom prst="rect">
            <a:avLst/>
          </a:prstGeom>
          <a:noFill/>
          <a:effectLst/>
        </p:spPr>
      </p:pic>
      <p:sp>
        <p:nvSpPr>
          <p:cNvPr id="9" name="Rectangle 8"/>
          <p:cNvSpPr/>
          <p:nvPr/>
        </p:nvSpPr>
        <p:spPr>
          <a:xfrm>
            <a:off x="0" y="-26125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Top 5 </a:t>
            </a:r>
            <a:r>
              <a:rPr lang="en-US" b="1" dirty="0"/>
              <a:t>mostly</a:t>
            </a:r>
            <a:r>
              <a:rPr lang="en-US" b="1" dirty="0" smtClean="0"/>
              <a:t> Ordered Pizzas</a:t>
            </a:r>
          </a:p>
        </p:txBody>
      </p:sp>
      <p:pic>
        <p:nvPicPr>
          <p:cNvPr id="10" name="Content Placeholder 9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4571" y="1809712"/>
            <a:ext cx="4614268" cy="2618597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967114" y="4663577"/>
            <a:ext cx="3897749" cy="19330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3410" y="3653107"/>
            <a:ext cx="4237042" cy="260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68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384" y="-26125"/>
            <a:ext cx="2031730" cy="1737360"/>
          </a:xfrm>
          <a:prstGeom prst="rect">
            <a:avLst/>
          </a:prstGeom>
          <a:noFill/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206" y="1458687"/>
            <a:ext cx="2381794" cy="2036704"/>
          </a:xfrm>
          <a:prstGeom prst="rect">
            <a:avLst/>
          </a:prstGeom>
          <a:noFill/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767" y="0"/>
            <a:ext cx="2861233" cy="2446679"/>
          </a:xfrm>
          <a:prstGeom prst="rect">
            <a:avLst/>
          </a:prstGeom>
          <a:noFill/>
          <a:effectLst/>
        </p:spPr>
      </p:pic>
      <p:sp>
        <p:nvSpPr>
          <p:cNvPr id="9" name="Rectangle 8"/>
          <p:cNvSpPr/>
          <p:nvPr/>
        </p:nvSpPr>
        <p:spPr>
          <a:xfrm>
            <a:off x="0" y="-26125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b="1" dirty="0" smtClean="0"/>
              <a:t>Top 3 Pizzas by Revenue in each </a:t>
            </a:r>
            <a:br>
              <a:rPr lang="en-US" b="1" dirty="0" smtClean="0"/>
            </a:br>
            <a:r>
              <a:rPr lang="en-US" b="1" dirty="0" smtClean="0"/>
              <a:t>Pizza Category</a:t>
            </a:r>
          </a:p>
        </p:txBody>
      </p:sp>
      <p:pic>
        <p:nvPicPr>
          <p:cNvPr id="10" name="Content Placeholder 9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99775" y="1711235"/>
            <a:ext cx="4272952" cy="3483384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3213462" y="4290497"/>
            <a:ext cx="2943892" cy="24368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7354" y="2076360"/>
            <a:ext cx="3652852" cy="474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58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384" y="-26125"/>
            <a:ext cx="2031730" cy="1737360"/>
          </a:xfrm>
          <a:prstGeom prst="rect">
            <a:avLst/>
          </a:prstGeom>
          <a:noFill/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206" y="1458687"/>
            <a:ext cx="2381794" cy="2036704"/>
          </a:xfrm>
          <a:prstGeom prst="rect">
            <a:avLst/>
          </a:prstGeom>
          <a:noFill/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767" y="0"/>
            <a:ext cx="2861233" cy="2446679"/>
          </a:xfrm>
          <a:prstGeom prst="rect">
            <a:avLst/>
          </a:prstGeom>
          <a:noFill/>
          <a:effectLst/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5 Pizzas Sold by Quantity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632" y="3616375"/>
            <a:ext cx="4601168" cy="2834320"/>
          </a:xfrm>
          <a:prstGeom prst="rect">
            <a:avLst/>
          </a:prstGeom>
        </p:spPr>
      </p:pic>
      <p:pic>
        <p:nvPicPr>
          <p:cNvPr id="17" name="Content Placeholder 16"/>
          <p:cNvPicPr>
            <a:picLocks noGrp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28002" y="1711234"/>
            <a:ext cx="5321556" cy="3106425"/>
          </a:xfrm>
          <a:prstGeom prst="rect">
            <a:avLst/>
          </a:prstGeom>
        </p:spPr>
      </p:pic>
      <p:pic>
        <p:nvPicPr>
          <p:cNvPr id="18" name="Picture 17"/>
          <p:cNvPicPr/>
          <p:nvPr/>
        </p:nvPicPr>
        <p:blipFill>
          <a:blip r:embed="rId5"/>
          <a:stretch>
            <a:fillRect/>
          </a:stretch>
        </p:blipFill>
        <p:spPr>
          <a:xfrm>
            <a:off x="1028002" y="5033534"/>
            <a:ext cx="4159162" cy="182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735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384" y="-26125"/>
            <a:ext cx="2031730" cy="1737360"/>
          </a:xfrm>
          <a:prstGeom prst="rect">
            <a:avLst/>
          </a:prstGeom>
          <a:noFill/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206" y="1458687"/>
            <a:ext cx="2381794" cy="2036704"/>
          </a:xfrm>
          <a:prstGeom prst="rect">
            <a:avLst/>
          </a:prstGeom>
          <a:noFill/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767" y="0"/>
            <a:ext cx="2861233" cy="2446679"/>
          </a:xfrm>
          <a:prstGeom prst="rect">
            <a:avLst/>
          </a:prstGeom>
          <a:noFill/>
          <a:effectLst/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3 Pizza Sizes Sold</a:t>
            </a:r>
            <a:endParaRPr lang="en-US" dirty="0"/>
          </a:p>
        </p:txBody>
      </p:sp>
      <p:pic>
        <p:nvPicPr>
          <p:cNvPr id="9" name="Content Placeholder 8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5499" y="1690688"/>
            <a:ext cx="5047365" cy="3099676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838200" y="5006312"/>
            <a:ext cx="4340763" cy="16128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8528" y="3806391"/>
            <a:ext cx="4441220" cy="281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64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384" y="-26125"/>
            <a:ext cx="2031730" cy="1737360"/>
          </a:xfrm>
          <a:prstGeom prst="rect">
            <a:avLst/>
          </a:prstGeom>
          <a:noFill/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206" y="1458687"/>
            <a:ext cx="2381794" cy="2036704"/>
          </a:xfrm>
          <a:prstGeom prst="rect">
            <a:avLst/>
          </a:prstGeom>
          <a:noFill/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767" y="0"/>
            <a:ext cx="2861233" cy="2446679"/>
          </a:xfrm>
          <a:prstGeom prst="rect">
            <a:avLst/>
          </a:prstGeom>
          <a:noFill/>
          <a:effectLst/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5 Lowest Selling Pizzas</a:t>
            </a:r>
            <a:endParaRPr lang="en-US" dirty="0"/>
          </a:p>
        </p:txBody>
      </p:sp>
      <p:pic>
        <p:nvPicPr>
          <p:cNvPr id="8" name="Content Placeholder 7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7"/>
            <a:ext cx="5653266" cy="304508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838200" y="4987830"/>
            <a:ext cx="3773150" cy="18701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2245" y="3644879"/>
            <a:ext cx="4730230" cy="290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358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0217"/>
          </a:xfrm>
        </p:spPr>
        <p:txBody>
          <a:bodyPr>
            <a:normAutofit/>
          </a:bodyPr>
          <a:lstStyle/>
          <a:p>
            <a:r>
              <a:rPr lang="en-US" sz="2800" b="1" u="sng" dirty="0" smtClean="0"/>
              <a:t>Pizza Sales Insights:</a:t>
            </a:r>
            <a:endParaRPr lang="en-US" sz="28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64525"/>
            <a:ext cx="10515600" cy="485118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b="1" u="sng" dirty="0" smtClean="0">
                <a:solidFill>
                  <a:schemeClr val="accent2">
                    <a:lumMod val="75000"/>
                  </a:schemeClr>
                </a:solidFill>
              </a:rPr>
              <a:t>KPI’s Requirements:</a:t>
            </a:r>
          </a:p>
          <a:p>
            <a:r>
              <a:rPr lang="en-US" sz="1800" b="1" dirty="0" smtClean="0"/>
              <a:t>Total Revenue</a:t>
            </a:r>
          </a:p>
          <a:p>
            <a:r>
              <a:rPr lang="en-US" sz="1800" b="1" dirty="0" smtClean="0"/>
              <a:t>Average Pizzas Per Order</a:t>
            </a:r>
          </a:p>
          <a:p>
            <a:r>
              <a:rPr lang="en-US" sz="1800" b="1" dirty="0" smtClean="0"/>
              <a:t>Total Orders</a:t>
            </a:r>
          </a:p>
          <a:p>
            <a:r>
              <a:rPr lang="en-US" sz="1800" b="1" dirty="0" smtClean="0"/>
              <a:t>Average Order Value</a:t>
            </a:r>
          </a:p>
          <a:p>
            <a:r>
              <a:rPr lang="en-US" sz="1800" b="1" dirty="0" smtClean="0"/>
              <a:t>Total Pizzas Sold</a:t>
            </a:r>
          </a:p>
          <a:p>
            <a:pPr marL="0" indent="0">
              <a:buNone/>
            </a:pPr>
            <a:r>
              <a:rPr lang="en-US" sz="1800" b="1" u="sng" dirty="0" smtClean="0">
                <a:solidFill>
                  <a:schemeClr val="accent2">
                    <a:lumMod val="75000"/>
                  </a:schemeClr>
                </a:solidFill>
              </a:rPr>
              <a:t>Charts Requirements:</a:t>
            </a:r>
          </a:p>
          <a:p>
            <a:pPr>
              <a:lnSpc>
                <a:spcPct val="110000"/>
              </a:lnSpc>
            </a:pPr>
            <a:r>
              <a:rPr lang="en-US" sz="1800" b="1" dirty="0" smtClean="0"/>
              <a:t>Hourly Trend For Total Orders</a:t>
            </a:r>
          </a:p>
          <a:p>
            <a:pPr>
              <a:lnSpc>
                <a:spcPct val="110000"/>
              </a:lnSpc>
            </a:pPr>
            <a:r>
              <a:rPr lang="en-US" sz="1800" b="1" dirty="0" smtClean="0"/>
              <a:t>Monthly Trend For Total Orders</a:t>
            </a:r>
          </a:p>
          <a:p>
            <a:pPr>
              <a:lnSpc>
                <a:spcPct val="110000"/>
              </a:lnSpc>
            </a:pPr>
            <a:r>
              <a:rPr lang="en-US" sz="1800" b="1" dirty="0" smtClean="0"/>
              <a:t>Quarterly Trend For Total Orders</a:t>
            </a:r>
          </a:p>
          <a:p>
            <a:pPr>
              <a:lnSpc>
                <a:spcPct val="110000"/>
              </a:lnSpc>
            </a:pPr>
            <a:r>
              <a:rPr lang="en-US" sz="1800" b="1" dirty="0" smtClean="0"/>
              <a:t>Percentage of Sales by Pizza Category</a:t>
            </a:r>
          </a:p>
          <a:p>
            <a:pPr>
              <a:lnSpc>
                <a:spcPct val="110000"/>
              </a:lnSpc>
            </a:pPr>
            <a:r>
              <a:rPr lang="en-US" sz="1800" b="1" dirty="0" smtClean="0"/>
              <a:t>Percentage of Sales Pizza Size</a:t>
            </a:r>
          </a:p>
          <a:p>
            <a:pPr>
              <a:lnSpc>
                <a:spcPct val="110000"/>
              </a:lnSpc>
            </a:pPr>
            <a:r>
              <a:rPr lang="en-US" sz="1800" b="1" dirty="0" smtClean="0"/>
              <a:t>Total Pizzas Sold by Pizza Category</a:t>
            </a:r>
          </a:p>
          <a:p>
            <a:pPr marL="0" indent="0">
              <a:buNone/>
            </a:pPr>
            <a:endParaRPr lang="en-US" sz="18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621" y="3317966"/>
            <a:ext cx="5311379" cy="354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32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0344"/>
          </a:xfrm>
        </p:spPr>
        <p:txBody>
          <a:bodyPr>
            <a:normAutofit/>
          </a:bodyPr>
          <a:lstStyle/>
          <a:p>
            <a:pPr algn="ctr"/>
            <a:r>
              <a:rPr lang="en-US" sz="2800" b="1" u="sng" dirty="0" smtClean="0"/>
              <a:t>Dashboard Design In Power BI</a:t>
            </a:r>
            <a:endParaRPr lang="en-US" sz="2800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091" y="1090285"/>
            <a:ext cx="10235819" cy="577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375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5626"/>
          </a:xfrm>
        </p:spPr>
        <p:txBody>
          <a:bodyPr>
            <a:normAutofit/>
          </a:bodyPr>
          <a:lstStyle/>
          <a:p>
            <a:pPr algn="ctr"/>
            <a:r>
              <a:rPr lang="en-US" sz="2800" b="1" u="sng" dirty="0"/>
              <a:t>Dashboard Design In Power BI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000" y="985454"/>
            <a:ext cx="10378001" cy="587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315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696"/>
          </a:xfrm>
        </p:spPr>
        <p:txBody>
          <a:bodyPr>
            <a:normAutofit/>
          </a:bodyPr>
          <a:lstStyle/>
          <a:p>
            <a:r>
              <a:rPr lang="en-US" sz="3200" b="1" u="sng" dirty="0" smtClean="0"/>
              <a:t>Insights:</a:t>
            </a:r>
            <a:endParaRPr lang="en-US" sz="3200" b="1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586854" y="1255594"/>
            <a:ext cx="107669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Hourly Trend for total order shows that in afternoon from </a:t>
            </a:r>
            <a:r>
              <a:rPr lang="en-US" sz="2000" b="1" dirty="0"/>
              <a:t>12 pm to 1 </a:t>
            </a:r>
            <a:r>
              <a:rPr lang="en-US" sz="2000" dirty="0"/>
              <a:t>pm and in evening from </a:t>
            </a:r>
            <a:r>
              <a:rPr lang="en-US" sz="2000" b="1" dirty="0"/>
              <a:t>5pm to 6 pm </a:t>
            </a:r>
            <a:r>
              <a:rPr lang="en-US" sz="2000" dirty="0"/>
              <a:t>are the </a:t>
            </a:r>
            <a:r>
              <a:rPr lang="en-US" sz="2000" b="1" dirty="0"/>
              <a:t>peak hours </a:t>
            </a:r>
            <a:r>
              <a:rPr lang="en-US" sz="2000" dirty="0"/>
              <a:t>of the 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Monthly and Quarterly Trend show that the first three quarters carry the highest ordering trend in which third quarter </a:t>
            </a:r>
            <a:r>
              <a:rPr lang="en-US" sz="2000" b="1" dirty="0"/>
              <a:t>from July to August </a:t>
            </a:r>
            <a:r>
              <a:rPr lang="en-US" sz="2000" dirty="0"/>
              <a:t>is generating </a:t>
            </a:r>
            <a:r>
              <a:rPr lang="en-US" sz="2000" b="1" dirty="0"/>
              <a:t>most revenue </a:t>
            </a:r>
            <a:r>
              <a:rPr lang="en-US" sz="2000" dirty="0"/>
              <a:t>while the fourth quarter is the lowest in terms of generating business revenue.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Classic Pizza </a:t>
            </a:r>
            <a:r>
              <a:rPr lang="en-US" sz="2000" dirty="0"/>
              <a:t>category is the mostly ordered and sold category amongst all categories.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45.89% of Large Sized Pizzas </a:t>
            </a:r>
            <a:r>
              <a:rPr lang="en-US" sz="2000" dirty="0"/>
              <a:t>contribute to total revenue while </a:t>
            </a:r>
            <a:r>
              <a:rPr lang="en-US" sz="2000" b="1" dirty="0"/>
              <a:t>XXL size is the least ordered size</a:t>
            </a:r>
            <a:r>
              <a:rPr lang="en-US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Classic Deluxe Pizza</a:t>
            </a:r>
            <a:r>
              <a:rPr lang="en-US" sz="2000" dirty="0"/>
              <a:t>, Hawaiian Pizza and Pepperoni Pizzas are </a:t>
            </a:r>
            <a:r>
              <a:rPr lang="en-US" sz="2000" b="1" dirty="0"/>
              <a:t>mostly ordered </a:t>
            </a:r>
            <a:r>
              <a:rPr lang="en-US" sz="2000" dirty="0"/>
              <a:t>by customers.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Brie Carre Pizza</a:t>
            </a:r>
            <a:r>
              <a:rPr lang="en-US" sz="2000" dirty="0"/>
              <a:t> is generating the </a:t>
            </a:r>
            <a:r>
              <a:rPr lang="en-US" sz="2000" b="1" dirty="0"/>
              <a:t>least revenue </a:t>
            </a:r>
            <a:r>
              <a:rPr lang="en-US" sz="2000" dirty="0"/>
              <a:t>amongst all Pizzas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586854" y="4430259"/>
            <a:ext cx="10140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 smtClean="0"/>
          </a:p>
          <a:p>
            <a:endParaRPr lang="en-US" sz="2400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5542" y="3975198"/>
            <a:ext cx="1511053" cy="1292122"/>
          </a:xfrm>
          <a:prstGeom prst="rect">
            <a:avLst/>
          </a:prstGeom>
          <a:noFill/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8756" y="5099286"/>
            <a:ext cx="1771405" cy="1514752"/>
          </a:xfrm>
          <a:prstGeom prst="rect">
            <a:avLst/>
          </a:prstGeom>
          <a:noFill/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7156" y="3788229"/>
            <a:ext cx="2127977" cy="1819662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1266293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0500"/>
            <a:ext cx="10515600" cy="982639"/>
          </a:xfrm>
        </p:spPr>
        <p:txBody>
          <a:bodyPr>
            <a:normAutofit fontScale="90000"/>
          </a:bodyPr>
          <a:lstStyle/>
          <a:p>
            <a:r>
              <a:rPr lang="en-US" sz="3100" b="1" u="sng" dirty="0" smtClean="0"/>
              <a:t>Recommendations:</a:t>
            </a:r>
            <a:r>
              <a:rPr lang="en-US" sz="6000" b="1" u="sng" dirty="0" smtClean="0"/>
              <a:t/>
            </a:r>
            <a:br>
              <a:rPr lang="en-US" sz="6000" b="1" u="sng" dirty="0" smtClean="0"/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42665" y="1583139"/>
            <a:ext cx="913831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/>
              <a:t>Inventory Maintenance: </a:t>
            </a:r>
            <a:r>
              <a:rPr lang="en-US" dirty="0"/>
              <a:t>Inventory of highest selling pizzas should be maintained specially during peak hours of the day and in top selling quarters.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/>
              <a:t>Promotional Deals: </a:t>
            </a:r>
            <a:r>
              <a:rPr lang="en-US" dirty="0"/>
              <a:t>Different Deals and offers can be introduced during peak selling months to generate more revenue.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/>
              <a:t>Feedback: </a:t>
            </a:r>
            <a:r>
              <a:rPr lang="en-US" dirty="0"/>
              <a:t>Customer feedback can help to improve customer service.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/>
              <a:t>New Variety: </a:t>
            </a:r>
            <a:r>
              <a:rPr lang="en-US" dirty="0"/>
              <a:t>New varieties of Pizzas can be introduced in place of lowest selling Pizzas to increase revenue.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/>
              <a:t>Digital Marketing: </a:t>
            </a:r>
            <a:r>
              <a:rPr lang="en-US" dirty="0"/>
              <a:t>Online Marketing campaigns can boost sales and increase number of customers.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/>
              <a:t>Facilities: </a:t>
            </a:r>
            <a:r>
              <a:rPr lang="en-US" dirty="0"/>
              <a:t>Special facilitation should be provided to customers during lunch and evening timings to increase customer churn rate.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/>
              <a:t>Performance Metrics: </a:t>
            </a:r>
            <a:r>
              <a:rPr lang="en-US" dirty="0"/>
              <a:t>Regularly review performance metrics and adjust strategies as needed for the best outcome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2452" y="4807030"/>
            <a:ext cx="1176870" cy="1006357"/>
          </a:xfrm>
          <a:prstGeom prst="rect">
            <a:avLst/>
          </a:prstGeom>
          <a:noFill/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9194" y="5678250"/>
            <a:ext cx="1379642" cy="1179750"/>
          </a:xfrm>
          <a:prstGeom prst="rect">
            <a:avLst/>
          </a:prstGeom>
          <a:noFill/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338" y="4601596"/>
            <a:ext cx="1657354" cy="1417226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3012527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383" y="574765"/>
            <a:ext cx="11129554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u="sng" dirty="0" smtClean="0">
                <a:solidFill>
                  <a:schemeClr val="accent2">
                    <a:lumMod val="75000"/>
                  </a:schemeClr>
                </a:solidFill>
              </a:rPr>
              <a:t>Charts Requirements:</a:t>
            </a:r>
          </a:p>
          <a:p>
            <a:endParaRPr lang="en-US" sz="1900" b="1" u="sng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/>
              <a:t>Top 5 </a:t>
            </a:r>
            <a:r>
              <a:rPr lang="en-US" sz="1700" b="1" dirty="0" smtClean="0"/>
              <a:t>mostly</a:t>
            </a:r>
            <a:r>
              <a:rPr lang="en-US" b="1" dirty="0" smtClean="0"/>
              <a:t> Ordered Pizzas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/>
              <a:t>Top 3 Pizzas by Revenue in each Pizza Category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/>
              <a:t>Top 5 mostly sold Pizzas by Quantity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/>
              <a:t>Top 3 highest selling Pizza Sizes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/>
              <a:t>5 lowest sold Pizzas by Revenue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u="sng" dirty="0" smtClean="0"/>
          </a:p>
          <a:p>
            <a:endParaRPr lang="en-US" sz="2000" b="1" u="sng" dirty="0" smtClean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0" y="2672473"/>
            <a:ext cx="6235337" cy="398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104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384" y="-26125"/>
            <a:ext cx="2031730" cy="17373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206" y="1458687"/>
            <a:ext cx="2381794" cy="20367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767" y="0"/>
            <a:ext cx="2861233" cy="24466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-26125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Total Revenue</a:t>
            </a:r>
            <a:endParaRPr lang="en-US" b="1" u="sng" dirty="0"/>
          </a:p>
        </p:txBody>
      </p:sp>
      <p:pic>
        <p:nvPicPr>
          <p:cNvPr id="10" name="Content Placeholder 9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878662"/>
            <a:ext cx="5647007" cy="2046224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838199" y="4078870"/>
            <a:ext cx="2626130" cy="10699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0304" y="3924886"/>
            <a:ext cx="3135810" cy="164630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8079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384" y="-26125"/>
            <a:ext cx="2031730" cy="17373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206" y="1458687"/>
            <a:ext cx="2381794" cy="20367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767" y="0"/>
            <a:ext cx="2861233" cy="24466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-26125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Average Pizzas Sold Per Order</a:t>
            </a:r>
            <a:endParaRPr lang="en-US" b="1" u="sng" dirty="0"/>
          </a:p>
        </p:txBody>
      </p:sp>
      <p:pic>
        <p:nvPicPr>
          <p:cNvPr id="12" name="Content Placeholder 11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1023" y="2076360"/>
            <a:ext cx="8128722" cy="1566537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601023" y="3984892"/>
            <a:ext cx="3112273" cy="81343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986" y="3984892"/>
            <a:ext cx="2874610" cy="173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92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384" y="-26125"/>
            <a:ext cx="2031730" cy="17373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206" y="1458687"/>
            <a:ext cx="2381794" cy="20367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767" y="0"/>
            <a:ext cx="2861233" cy="24466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-26125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Total Orders</a:t>
            </a:r>
            <a:endParaRPr lang="en-US" b="1" u="sng" dirty="0"/>
          </a:p>
        </p:txBody>
      </p:sp>
      <p:pic>
        <p:nvPicPr>
          <p:cNvPr id="10" name="Content Placeholder 9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19775"/>
            <a:ext cx="5831979" cy="1581554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838200" y="3784538"/>
            <a:ext cx="2486128" cy="9499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5186" y="3784538"/>
            <a:ext cx="2511743" cy="160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30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384" y="-26125"/>
            <a:ext cx="2031730" cy="17373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206" y="1458687"/>
            <a:ext cx="2381794" cy="20367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767" y="0"/>
            <a:ext cx="2861233" cy="24466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-26125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Average Order Value</a:t>
            </a:r>
            <a:endParaRPr lang="en-US" b="1" u="sng" dirty="0"/>
          </a:p>
        </p:txBody>
      </p:sp>
      <p:pic>
        <p:nvPicPr>
          <p:cNvPr id="10" name="Content Placeholder 9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53895" y="1711235"/>
            <a:ext cx="6863875" cy="3578217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853895" y="5427638"/>
            <a:ext cx="3191971" cy="9731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0616" y="4258455"/>
            <a:ext cx="2524028" cy="152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393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384" y="-26125"/>
            <a:ext cx="2031730" cy="17373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206" y="1458687"/>
            <a:ext cx="2381794" cy="20367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767" y="0"/>
            <a:ext cx="2861233" cy="24466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-26125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Total Pizzas Sold</a:t>
            </a:r>
            <a:endParaRPr lang="en-US" b="1" u="sng" dirty="0"/>
          </a:p>
        </p:txBody>
      </p:sp>
      <p:pic>
        <p:nvPicPr>
          <p:cNvPr id="10" name="Content Placeholder 9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9333" y="2013231"/>
            <a:ext cx="5550441" cy="1700640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939333" y="4110062"/>
            <a:ext cx="3147127" cy="10246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7331" y="3905366"/>
            <a:ext cx="2598865" cy="178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607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384" y="-26125"/>
            <a:ext cx="2031730" cy="17373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206" y="1458687"/>
            <a:ext cx="2381794" cy="20367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767" y="0"/>
            <a:ext cx="2861233" cy="24466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-26125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Hourly Trend For Total Orders</a:t>
            </a:r>
            <a:endParaRPr lang="en-US" b="1" u="sng" dirty="0"/>
          </a:p>
        </p:txBody>
      </p:sp>
      <p:pic>
        <p:nvPicPr>
          <p:cNvPr id="10" name="Content Placeholder 9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1463" y="1685661"/>
            <a:ext cx="5064537" cy="2189667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1045805" y="3901454"/>
            <a:ext cx="2076218" cy="28259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3255" y="3630353"/>
            <a:ext cx="4881489" cy="277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98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314</TotalTime>
  <Words>445</Words>
  <Application>Microsoft Office PowerPoint</Application>
  <PresentationFormat>Widescreen</PresentationFormat>
  <Paragraphs>57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Wingdings</vt:lpstr>
      <vt:lpstr>Office Theme</vt:lpstr>
      <vt:lpstr>Pizza Sales Analysis Report</vt:lpstr>
      <vt:lpstr>Pizza Sales Insights:</vt:lpstr>
      <vt:lpstr>PowerPoint Presentation</vt:lpstr>
      <vt:lpstr>Total Revenue</vt:lpstr>
      <vt:lpstr>Average Pizzas Sold Per Order</vt:lpstr>
      <vt:lpstr>Total Orders</vt:lpstr>
      <vt:lpstr>Average Order Value</vt:lpstr>
      <vt:lpstr>Total Pizzas Sold</vt:lpstr>
      <vt:lpstr>Hourly Trend For Total Orders</vt:lpstr>
      <vt:lpstr>Monthly Trend For Total Orders </vt:lpstr>
      <vt:lpstr>Quarterly Trend For Total Orders</vt:lpstr>
      <vt:lpstr>Percentage of Sales by Category</vt:lpstr>
      <vt:lpstr>Percentage of Sales by Size</vt:lpstr>
      <vt:lpstr>Total Pizzas Sold by Pizza Category</vt:lpstr>
      <vt:lpstr>Top 5 mostly Ordered Pizzas</vt:lpstr>
      <vt:lpstr>Top 3 Pizzas by Revenue in each  Pizza Category</vt:lpstr>
      <vt:lpstr>Top 5 Pizzas Sold by Quantity</vt:lpstr>
      <vt:lpstr>Top 3 Pizza Sizes Sold</vt:lpstr>
      <vt:lpstr>5 Lowest Selling Pizzas</vt:lpstr>
      <vt:lpstr>Dashboard Design In Power BI</vt:lpstr>
      <vt:lpstr>Dashboard Design In Power BI</vt:lpstr>
      <vt:lpstr>Insights:</vt:lpstr>
      <vt:lpstr>Recommendations: </vt:lpstr>
    </vt:vector>
  </TitlesOfParts>
  <Company>MRT www.Win2Farsi.com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Pizza Sales Analysis Report</dc:title>
  <dc:creator>SANA</dc:creator>
  <cp:lastModifiedBy>SANA</cp:lastModifiedBy>
  <cp:revision>44</cp:revision>
  <dcterms:created xsi:type="dcterms:W3CDTF">2024-08-02T12:16:34Z</dcterms:created>
  <dcterms:modified xsi:type="dcterms:W3CDTF">2024-08-12T12:52:04Z</dcterms:modified>
</cp:coreProperties>
</file>